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1"/>
  </p:notesMasterIdLst>
  <p:sldIdLst>
    <p:sldId id="256" r:id="rId2"/>
    <p:sldId id="266" r:id="rId3"/>
    <p:sldId id="257" r:id="rId4"/>
    <p:sldId id="262" r:id="rId5"/>
    <p:sldId id="261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82" r:id="rId15"/>
    <p:sldId id="275" r:id="rId16"/>
    <p:sldId id="276" r:id="rId17"/>
    <p:sldId id="277" r:id="rId18"/>
    <p:sldId id="278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-73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CDD5E-DDED-4CE2-8E2F-974D7554341C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A20BE-F298-4242-AEF4-165B8AA0F66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A20BE-F298-4242-AEF4-165B8AA0F66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8C9081B-414F-422B-9B21-A46D781902B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F046EC8-C34E-4284-B262-161410021F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396C18-511F-6FD1-77FE-AF0A1C6E2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0644" y="245327"/>
            <a:ext cx="10492937" cy="1573846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Pedagogy and Ancient Universities: Gurukul System and Guru Shishya Parampara, Institutional Structure of Nalanda, Takshashila &amp; Vikramshila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0634DC9-DCF4-BB8A-F100-B457D6C78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4497" y="2921620"/>
            <a:ext cx="2966225" cy="1315844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Debutpal</a:t>
            </a:r>
            <a:r>
              <a:rPr lang="en-US" dirty="0" smtClean="0"/>
              <a:t> Bora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Dept . Of Political Science</a:t>
            </a:r>
          </a:p>
          <a:p>
            <a:r>
              <a:rPr lang="en-US" dirty="0" smtClean="0"/>
              <a:t>Nabajyoti College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9D2DBFD-8F0B-8D65-2599-69BB8D41743A}"/>
              </a:ext>
            </a:extLst>
          </p:cNvPr>
          <p:cNvSpPr txBox="1"/>
          <p:nvPr/>
        </p:nvSpPr>
        <p:spPr>
          <a:xfrm>
            <a:off x="1501219" y="5694438"/>
            <a:ext cx="9989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Pedagogy refers to the theory, method, and practice of teaching. In simple terms, it means how a teacher teaches and how students learn.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89753" y="3244334"/>
            <a:ext cx="1612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add picture </a:t>
            </a:r>
            <a:r>
              <a:rPr lang="en-US" dirty="0" err="1" smtClean="0"/>
              <a:t>aso</a:t>
            </a:r>
            <a:endParaRPr lang="en-US" dirty="0"/>
          </a:p>
        </p:txBody>
      </p:sp>
      <p:pic>
        <p:nvPicPr>
          <p:cNvPr id="7" name="Picture 6" descr="P1wM7Maahvx0kpdzkarz3lRDg3PeJCCHlORhb1ODwnEQ1n_M7IhN9iIg-q0zC9oHlf7-3aDZDxBO3N-_aSsgQeYslhx2pHGHMqK9RTm8XAmuv3AgcGVPB3SP6XMjaF2MA5cvxRIBz7IL4nZ65zAx38LdxCXADgrBrpbSzAH_IiAjZsEJRCwD7y-GQzcrgVF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3737" y="1984918"/>
            <a:ext cx="6096000" cy="36129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0032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4D87848-C350-E868-FF79-F436C0975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0020" y="540774"/>
            <a:ext cx="10101208" cy="5771536"/>
          </a:xfrm>
        </p:spPr>
        <p:txBody>
          <a:bodyPr>
            <a:normAutofit fontScale="85000" lnSpcReduction="2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b="1" dirty="0" smtClean="0"/>
              <a:t>Teacher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Who </a:t>
            </a:r>
            <a:r>
              <a:rPr lang="en-US" dirty="0"/>
              <a:t>facilitates and guides learning.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Learner</a:t>
            </a:r>
            <a:r>
              <a:rPr lang="en-US" dirty="0"/>
              <a:t> – </a:t>
            </a:r>
            <a:r>
              <a:rPr lang="en-US" dirty="0" smtClean="0"/>
              <a:t>Who </a:t>
            </a:r>
            <a:r>
              <a:rPr lang="en-US" dirty="0"/>
              <a:t>acquires knowledge and skills.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Content</a:t>
            </a:r>
            <a:r>
              <a:rPr lang="en-US" dirty="0"/>
              <a:t> – What is being taught, </a:t>
            </a:r>
            <a:r>
              <a:rPr lang="en-US" dirty="0" err="1" smtClean="0"/>
              <a:t>eg</a:t>
            </a:r>
            <a:r>
              <a:rPr lang="en-US" dirty="0" smtClean="0"/>
              <a:t>. concepts</a:t>
            </a:r>
            <a:r>
              <a:rPr lang="en-US" dirty="0"/>
              <a:t>, theories, </a:t>
            </a:r>
            <a:r>
              <a:rPr lang="en-US" dirty="0" smtClean="0"/>
              <a:t>skills, </a:t>
            </a:r>
            <a:r>
              <a:rPr lang="en-US" dirty="0"/>
              <a:t>values.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Teaching methods</a:t>
            </a:r>
            <a:r>
              <a:rPr lang="en-US" dirty="0"/>
              <a:t> – </a:t>
            </a:r>
            <a:r>
              <a:rPr lang="en-US" dirty="0" smtClean="0"/>
              <a:t> </a:t>
            </a:r>
            <a:endParaRPr lang="en-US" dirty="0"/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dirty="0"/>
              <a:t>Lecture </a:t>
            </a:r>
            <a:r>
              <a:rPr lang="en-US" dirty="0" smtClean="0"/>
              <a:t>method</a:t>
            </a:r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dirty="0" smtClean="0"/>
              <a:t>Discussion</a:t>
            </a:r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dirty="0" smtClean="0"/>
              <a:t>Demonstration</a:t>
            </a:r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dirty="0" smtClean="0"/>
              <a:t>Problem-solving</a:t>
            </a:r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dirty="0" smtClean="0"/>
              <a:t>Project-based learning</a:t>
            </a:r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dirty="0" smtClean="0"/>
              <a:t>Group work</a:t>
            </a:r>
          </a:p>
          <a:p>
            <a:pPr marL="742950" lvl="1" indent="-285750" algn="l">
              <a:buFont typeface="Arial" pitchFamily="34" charset="0"/>
              <a:buChar char="•"/>
            </a:pPr>
            <a:r>
              <a:rPr lang="en-US" dirty="0" smtClean="0"/>
              <a:t>Experiential </a:t>
            </a:r>
            <a:r>
              <a:rPr lang="en-US" dirty="0"/>
              <a:t>learning </a:t>
            </a:r>
            <a:r>
              <a:rPr lang="en-US" dirty="0" smtClean="0"/>
              <a:t>etc.</a:t>
            </a: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Learning environment</a:t>
            </a:r>
            <a:r>
              <a:rPr lang="en-US" dirty="0"/>
              <a:t> – The classroom atmosphere and interaction between teachers and students.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Assessment</a:t>
            </a:r>
            <a:r>
              <a:rPr lang="en-US" dirty="0"/>
              <a:t> – Methods used to understand whether learning has taken place.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b="1" dirty="0"/>
              <a:t>Feedback</a:t>
            </a:r>
            <a:r>
              <a:rPr lang="en-US" dirty="0"/>
              <a:t> – Information given to students to help improve their learning</a:t>
            </a:r>
            <a:r>
              <a:rPr lang="en-US" dirty="0" smtClean="0"/>
              <a:t>. </a:t>
            </a:r>
          </a:p>
          <a:p>
            <a:pPr marL="342900" lvl="0" indent="-342900"/>
            <a:r>
              <a:rPr lang="en-US" dirty="0" smtClean="0"/>
              <a:t>Make in a diagram format</a:t>
            </a:r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230244"/>
            <a:ext cx="1326995" cy="2118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b="1" i="1" dirty="0" smtClean="0"/>
              <a:t>Major Elements of Pedagogy</a:t>
            </a:r>
            <a:endParaRPr lang="en-US" b="1" i="1" dirty="0"/>
          </a:p>
        </p:txBody>
      </p:sp>
      <p:pic>
        <p:nvPicPr>
          <p:cNvPr id="5" name="Picture 4" descr="Gemini_Generated_Image_u78kb6u78kb6u78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130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5F4FC0-9675-4F1C-AED8-CF089ABC0C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276115C-A3BB-7B2D-13A7-4A5D6B5EB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0312" y="818147"/>
            <a:ext cx="9786466" cy="5422232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Wingdings" pitchFamily="2" charset="2"/>
              <a:buChar char="Ø"/>
            </a:pPr>
            <a:endParaRPr lang="en-US" dirty="0" smtClean="0"/>
          </a:p>
          <a:p>
            <a:pPr marL="342900" indent="-342900"/>
            <a:r>
              <a:rPr lang="en-US" dirty="0" smtClean="0"/>
              <a:t>Guru means teacher, one who removes darkness; Kula means extended family or home.</a:t>
            </a:r>
          </a:p>
          <a:p>
            <a:pPr marL="342900" indent="-342900"/>
            <a:r>
              <a:rPr lang="en-US" dirty="0" smtClean="0"/>
              <a:t>Gurukul: Learning in a family-like environment. </a:t>
            </a:r>
          </a:p>
          <a:p>
            <a:pPr marL="342900" indent="-342900" algn="l"/>
            <a:endParaRPr lang="en-US" dirty="0" smtClean="0"/>
          </a:p>
          <a:p>
            <a:pPr marL="342900" indent="-342900" algn="l">
              <a:buFont typeface="Wingdings" pitchFamily="2" charset="2"/>
              <a:buChar char="Ø"/>
            </a:pPr>
            <a:endParaRPr lang="en-US" dirty="0" smtClean="0"/>
          </a:p>
          <a:p>
            <a:pPr marL="342900" indent="-342900" algn="l">
              <a:buFont typeface="Wingdings" pitchFamily="2" charset="2"/>
              <a:buChar char="Ø"/>
            </a:pPr>
            <a:endParaRPr lang="en-US" dirty="0" smtClean="0"/>
          </a:p>
          <a:p>
            <a:pPr marL="342900" indent="-342900"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Residential </a:t>
            </a:r>
            <a:r>
              <a:rPr lang="en-US" dirty="0"/>
              <a:t>Learning under a </a:t>
            </a:r>
            <a:r>
              <a:rPr lang="en-US" dirty="0" smtClean="0"/>
              <a:t>Guru</a:t>
            </a:r>
          </a:p>
          <a:p>
            <a:pPr marL="342900" indent="-342900"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Student-Centered </a:t>
            </a:r>
            <a:r>
              <a:rPr lang="en-US" dirty="0"/>
              <a:t>Teaching: Based on ability, basic education to </a:t>
            </a:r>
            <a:r>
              <a:rPr lang="en-US" dirty="0" smtClean="0"/>
              <a:t>all.</a:t>
            </a:r>
          </a:p>
          <a:p>
            <a:pPr marL="342900" indent="-342900"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Oral Tradition</a:t>
            </a:r>
          </a:p>
          <a:p>
            <a:pPr marL="342900" indent="-342900"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Value-Oriented Education: </a:t>
            </a:r>
            <a:r>
              <a:rPr lang="en-US" dirty="0" err="1" smtClean="0"/>
              <a:t>Seva</a:t>
            </a:r>
            <a:r>
              <a:rPr lang="en-US" dirty="0" smtClean="0"/>
              <a:t>, Discipline, </a:t>
            </a:r>
            <a:r>
              <a:rPr lang="en-US" dirty="0" err="1" smtClean="0"/>
              <a:t>Sanskar</a:t>
            </a:r>
            <a:endParaRPr lang="en-US" dirty="0" smtClean="0"/>
          </a:p>
          <a:p>
            <a:pPr marL="342900" indent="-342900"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Holistic Education: Mental, Physical, Spiritual, Growth, Character building</a:t>
            </a:r>
          </a:p>
          <a:p>
            <a:pPr marL="342900" indent="-342900" algn="l">
              <a:lnSpc>
                <a:spcPct val="160000"/>
              </a:lnSpc>
              <a:buFont typeface="Wingdings" pitchFamily="2" charset="2"/>
              <a:buChar char="Ø"/>
            </a:pPr>
            <a:r>
              <a:rPr lang="en-US" dirty="0" smtClean="0"/>
              <a:t>Learning </a:t>
            </a:r>
            <a:r>
              <a:rPr lang="en-US" dirty="0"/>
              <a:t>by doing</a:t>
            </a:r>
            <a:r>
              <a:rPr lang="en-US" dirty="0" smtClean="0"/>
              <a:t>.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44966" y="2865862"/>
            <a:ext cx="1550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Features</a:t>
            </a:r>
          </a:p>
          <a:p>
            <a:pPr algn="ctr"/>
            <a:r>
              <a:rPr lang="en-US" sz="2400" b="1" dirty="0" smtClean="0"/>
              <a:t>Of</a:t>
            </a:r>
          </a:p>
          <a:p>
            <a:pPr algn="ctr"/>
            <a:r>
              <a:rPr lang="en-US" sz="2400" b="1" dirty="0" smtClean="0"/>
              <a:t>Gurukul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1967840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tGPT Image Aug 26, 2026, 09_49_48 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61971" y="4951142"/>
            <a:ext cx="4014439" cy="1583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  </a:t>
            </a:r>
            <a:r>
              <a:rPr lang="en-US" b="1" dirty="0" err="1" smtClean="0"/>
              <a:t>Shravana</a:t>
            </a:r>
            <a:r>
              <a:rPr lang="en-US" b="1" dirty="0" smtClean="0"/>
              <a:t>- Listening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  </a:t>
            </a:r>
            <a:r>
              <a:rPr lang="en-US" b="1" dirty="0" err="1" smtClean="0"/>
              <a:t>Manana</a:t>
            </a:r>
            <a:r>
              <a:rPr lang="en-US" b="1" dirty="0" smtClean="0"/>
              <a:t>- Reflection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  </a:t>
            </a:r>
            <a:r>
              <a:rPr lang="en-US" b="1" dirty="0" err="1" smtClean="0"/>
              <a:t>Nididhyasana</a:t>
            </a:r>
            <a:r>
              <a:rPr lang="en-US" b="1" dirty="0" smtClean="0"/>
              <a:t>- Internalization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835591" y="4293221"/>
            <a:ext cx="4356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Three stages of learning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867835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F0DD7D-71F6-250E-A407-39D46200D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1232" y="211873"/>
            <a:ext cx="9875520" cy="806170"/>
          </a:xfrm>
        </p:spPr>
        <p:txBody>
          <a:bodyPr/>
          <a:lstStyle/>
          <a:p>
            <a:r>
              <a:rPr lang="en-US" dirty="0"/>
              <a:t>Oral Teaching </a:t>
            </a:r>
            <a:r>
              <a:rPr lang="en-US" dirty="0" smtClean="0"/>
              <a:t>Techniques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D1CFE21-64F2-6D55-082F-B4B6A8EE3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6987" y="957967"/>
            <a:ext cx="7535003" cy="792775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Chanting and </a:t>
            </a:r>
            <a:r>
              <a:rPr lang="en-US" dirty="0" smtClean="0"/>
              <a:t>recitation, Rhythmic  and Storytelling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96068" y="4103650"/>
            <a:ext cx="5542156" cy="657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/>
              <a:t>Teaching methods</a:t>
            </a:r>
            <a:endParaRPr lang="en-US" sz="4000" b="1" dirty="0"/>
          </a:p>
        </p:txBody>
      </p:sp>
      <p:sp>
        <p:nvSpPr>
          <p:cNvPr id="5" name="Subtitle 2">
            <a:extLst>
              <a:ext uri="{FF2B5EF4-FFF2-40B4-BE49-F238E27FC236}">
                <a16:creationId xmlns="" xmlns:a16="http://schemas.microsoft.com/office/drawing/2014/main" id="{03DE57FC-D795-974A-B9FD-6BD77ED44E6C}"/>
              </a:ext>
            </a:extLst>
          </p:cNvPr>
          <p:cNvSpPr txBox="1">
            <a:spLocks/>
          </p:cNvSpPr>
          <p:nvPr/>
        </p:nvSpPr>
        <p:spPr>
          <a:xfrm>
            <a:off x="2048852" y="5072766"/>
            <a:ext cx="4931812" cy="982346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Dialogue and discussion</a:t>
            </a:r>
            <a:endParaRPr lang="en-US" sz="2600" dirty="0" smtClean="0">
              <a:solidFill>
                <a:schemeClr val="tx2">
                  <a:shade val="30000"/>
                  <a:satMod val="150000"/>
                </a:schemeClr>
              </a:solidFill>
            </a:endParaRP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Learning by doing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96069" y="1628078"/>
            <a:ext cx="5185317" cy="758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Benefits of Oral Tradition</a:t>
            </a:r>
            <a:endParaRPr lang="en-US" sz="3200" b="1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E992AAF6-360B-9648-5472-D61BE7BEC8C5}"/>
              </a:ext>
            </a:extLst>
          </p:cNvPr>
          <p:cNvSpPr txBox="1">
            <a:spLocks/>
          </p:cNvSpPr>
          <p:nvPr/>
        </p:nvSpPr>
        <p:spPr>
          <a:xfrm>
            <a:off x="1898929" y="2563742"/>
            <a:ext cx="9875520" cy="1752600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Ø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Strong Memory</a:t>
            </a: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Ø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Pronunciation</a:t>
            </a:r>
          </a:p>
          <a:p>
            <a:pPr marL="27432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Ø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Concentration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ChatGPT Image Aug 26, 2026, 09_57_41 A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4598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3173" y="144966"/>
            <a:ext cx="9875520" cy="802889"/>
          </a:xfrm>
        </p:spPr>
        <p:txBody>
          <a:bodyPr>
            <a:normAutofit/>
          </a:bodyPr>
          <a:lstStyle/>
          <a:p>
            <a:pPr>
              <a:defRPr sz="3000"/>
            </a:pPr>
            <a:r>
              <a:rPr sz="3200" b="1" dirty="0"/>
              <a:t>Ancient Indian Centres of Higher Learning</a:t>
            </a:r>
          </a:p>
        </p:txBody>
      </p:sp>
      <p:sp>
        <p:nvSpPr>
          <p:cNvPr id="28674" name="AutoShape 2" descr="Source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Source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Temple_No.-_3,_Nalanda_Archaeological_Sit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81628" y="2966455"/>
            <a:ext cx="3555406" cy="2430735"/>
          </a:xfrm>
          <a:prstGeom prst="rect">
            <a:avLst/>
          </a:prstGeom>
        </p:spPr>
      </p:pic>
      <p:pic>
        <p:nvPicPr>
          <p:cNvPr id="9" name="Picture 8" descr="1280px-Vikramshila_2012-08-10-17.48.36-1280x6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18811" y="2966225"/>
            <a:ext cx="3589616" cy="2442116"/>
          </a:xfrm>
          <a:prstGeom prst="rect">
            <a:avLst/>
          </a:prstGeom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 t="21698" r="15608" b="17810"/>
          <a:stretch>
            <a:fillRect/>
          </a:stretch>
        </p:blipFill>
        <p:spPr bwMode="auto">
          <a:xfrm>
            <a:off x="269218" y="2966224"/>
            <a:ext cx="3945943" cy="255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val 10"/>
          <p:cNvSpPr/>
          <p:nvPr/>
        </p:nvSpPr>
        <p:spPr>
          <a:xfrm>
            <a:off x="814039" y="1304693"/>
            <a:ext cx="2620537" cy="1438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Takshashila University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4980878" y="1267522"/>
            <a:ext cx="2620537" cy="1438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Nalanda University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8746273" y="1252654"/>
            <a:ext cx="2620537" cy="14385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Vikramshila</a:t>
            </a:r>
            <a:r>
              <a:rPr lang="en-US" dirty="0" smtClean="0"/>
              <a:t> University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5792" y="1157868"/>
            <a:ext cx="9997440" cy="2410522"/>
          </a:xfrm>
        </p:spPr>
        <p:txBody>
          <a:bodyPr/>
          <a:lstStyle/>
          <a:p>
            <a:pPr>
              <a:buNone/>
              <a:defRPr sz="2200"/>
            </a:pPr>
            <a:endParaRPr dirty="0"/>
          </a:p>
          <a:p>
            <a:pPr>
              <a:defRPr sz="2200"/>
            </a:pPr>
            <a:r>
              <a:rPr dirty="0"/>
              <a:t>Takshashila represented an early teacher-</a:t>
            </a:r>
            <a:r>
              <a:rPr dirty="0" err="1"/>
              <a:t>centred</a:t>
            </a:r>
            <a:r>
              <a:rPr dirty="0"/>
              <a:t> model of higher learning.</a:t>
            </a:r>
          </a:p>
          <a:p>
            <a:pPr>
              <a:defRPr sz="2200"/>
            </a:pPr>
            <a:r>
              <a:rPr dirty="0"/>
              <a:t>Nalanda and </a:t>
            </a:r>
            <a:r>
              <a:rPr dirty="0" err="1"/>
              <a:t>Vikramshila</a:t>
            </a:r>
            <a:r>
              <a:rPr dirty="0"/>
              <a:t> developed as large residential </a:t>
            </a:r>
            <a:r>
              <a:rPr b="1" dirty="0"/>
              <a:t>Buddhist monastic institutions.</a:t>
            </a:r>
          </a:p>
          <a:p>
            <a:pPr>
              <a:defRPr sz="2200"/>
            </a:pPr>
            <a:r>
              <a:rPr dirty="0"/>
              <a:t>These centres attracted scholars and students from different regions.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rPr dirty="0"/>
              <a:t>Takshashila (</a:t>
            </a:r>
            <a:r>
              <a:rPr dirty="0" err="1"/>
              <a:t>Taxila</a:t>
            </a:r>
            <a:r>
              <a:rPr dirty="0"/>
              <a:t>): Historical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rPr b="1" dirty="0" err="1" smtClean="0"/>
              <a:t>Gandhara</a:t>
            </a:r>
            <a:r>
              <a:rPr dirty="0"/>
              <a:t>, in present-day </a:t>
            </a:r>
            <a:r>
              <a:rPr b="1" dirty="0"/>
              <a:t>Punjab, Pakistan</a:t>
            </a:r>
            <a:r>
              <a:rPr dirty="0"/>
              <a:t>.</a:t>
            </a:r>
          </a:p>
          <a:p>
            <a:pPr>
              <a:defRPr sz="2200"/>
            </a:pPr>
            <a:r>
              <a:rPr dirty="0"/>
              <a:t>An important centre of learning from around the 6th century BCE.</a:t>
            </a:r>
          </a:p>
          <a:p>
            <a:pPr>
              <a:defRPr sz="2200"/>
            </a:pPr>
            <a:r>
              <a:rPr dirty="0"/>
              <a:t>Flourished for several centuries because of its strategic location on trade and cultural routes.</a:t>
            </a:r>
          </a:p>
          <a:p>
            <a:pPr>
              <a:defRPr sz="2200"/>
            </a:pPr>
            <a:r>
              <a:rPr dirty="0"/>
              <a:t>Better understood as a major centre of learning rather than a modern university with one central campus.</a:t>
            </a:r>
          </a:p>
          <a:p>
            <a:pPr>
              <a:defRPr sz="2200"/>
            </a:pPr>
            <a:r>
              <a:rPr lang="en-US" dirty="0" smtClean="0"/>
              <a:t>S</a:t>
            </a:r>
            <a:r>
              <a:rPr dirty="0" smtClean="0"/>
              <a:t>cholars </a:t>
            </a:r>
            <a:r>
              <a:rPr dirty="0"/>
              <a:t>such as </a:t>
            </a:r>
            <a:r>
              <a:rPr b="1" dirty="0"/>
              <a:t>Panini, </a:t>
            </a:r>
            <a:r>
              <a:rPr b="1" dirty="0" err="1"/>
              <a:t>Kautilya</a:t>
            </a:r>
            <a:r>
              <a:rPr b="1" dirty="0"/>
              <a:t> and </a:t>
            </a:r>
            <a:r>
              <a:rPr b="1" dirty="0" err="1"/>
              <a:t>Jivaka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rPr dirty="0"/>
              <a:t>Takshashila: Institutional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4934" y="1704278"/>
            <a:ext cx="9997440" cy="4800600"/>
          </a:xfrm>
        </p:spPr>
        <p:txBody>
          <a:bodyPr/>
          <a:lstStyle/>
          <a:p>
            <a:pPr>
              <a:lnSpc>
                <a:spcPct val="200000"/>
              </a:lnSpc>
              <a:defRPr sz="2200"/>
            </a:pPr>
            <a:r>
              <a:rPr dirty="0"/>
              <a:t>Teacher-</a:t>
            </a:r>
            <a:r>
              <a:rPr dirty="0" err="1"/>
              <a:t>centred</a:t>
            </a:r>
            <a:r>
              <a:rPr dirty="0"/>
              <a:t> and relatively </a:t>
            </a:r>
            <a:r>
              <a:rPr dirty="0" err="1"/>
              <a:t>decentralised</a:t>
            </a:r>
            <a:r>
              <a:rPr dirty="0"/>
              <a:t> educational system.</a:t>
            </a:r>
          </a:p>
          <a:p>
            <a:pPr>
              <a:lnSpc>
                <a:spcPct val="200000"/>
              </a:lnSpc>
              <a:defRPr sz="2200"/>
            </a:pPr>
            <a:r>
              <a:rPr dirty="0"/>
              <a:t>No single central university administration like a modern university.</a:t>
            </a:r>
          </a:p>
          <a:p>
            <a:pPr>
              <a:lnSpc>
                <a:spcPct val="200000"/>
              </a:lnSpc>
              <a:defRPr sz="2200"/>
            </a:pPr>
            <a:r>
              <a:rPr dirty="0"/>
              <a:t>Students studied under individual teachers or scholarly schools.</a:t>
            </a:r>
          </a:p>
          <a:p>
            <a:pPr>
              <a:lnSpc>
                <a:spcPct val="200000"/>
              </a:lnSpc>
              <a:defRPr sz="2200"/>
            </a:pPr>
            <a:r>
              <a:rPr dirty="0"/>
              <a:t>Students often lived with or near their teachers.</a:t>
            </a:r>
          </a:p>
          <a:p>
            <a:pPr>
              <a:lnSpc>
                <a:spcPct val="200000"/>
              </a:lnSpc>
              <a:defRPr sz="2200"/>
            </a:pPr>
            <a:r>
              <a:rPr dirty="0"/>
              <a:t>Teachers enjoyed considerable autonomy in teaching and </a:t>
            </a:r>
            <a:r>
              <a:rPr dirty="0" err="1"/>
              <a:t>specialised</a:t>
            </a:r>
            <a:r>
              <a:rPr dirty="0"/>
              <a:t> subjects.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rPr dirty="0"/>
              <a:t>Takshashila: Curriculum &amp; Pedagogy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2200"/>
            </a:pPr>
            <a:r>
              <a:rPr dirty="0"/>
              <a:t>Subjects: Vedic studies, grammar, philosophy, medicine, politics, law, economics, military science, mathematics and astronomy.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Pedagogy: oral instruction, </a:t>
            </a:r>
            <a:r>
              <a:rPr dirty="0" err="1"/>
              <a:t>memorisation</a:t>
            </a:r>
            <a:r>
              <a:rPr dirty="0"/>
              <a:t>, questioning, discussion and debate.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Practical training was important in fields such as medicine and military studies.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Close teacher–student interaction was central to learning.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Learning combined theoretical knowledge with practical skills.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rPr dirty="0"/>
              <a:t>Nalanda: Historical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2200"/>
            </a:pPr>
            <a:r>
              <a:rPr dirty="0"/>
              <a:t>Located in present-day Bihar, India.</a:t>
            </a:r>
          </a:p>
          <a:p>
            <a:pPr>
              <a:lnSpc>
                <a:spcPct val="150000"/>
              </a:lnSpc>
              <a:defRPr sz="2200"/>
            </a:pPr>
            <a:r>
              <a:rPr lang="en-US" dirty="0" smtClean="0"/>
              <a:t>Nalanda is generally associated with the </a:t>
            </a:r>
            <a:r>
              <a:rPr lang="en-US" b="1" dirty="0" smtClean="0"/>
              <a:t>Gupta period</a:t>
            </a:r>
            <a:r>
              <a:rPr lang="en-US" dirty="0" smtClean="0"/>
              <a:t>, particularly the reign of </a:t>
            </a:r>
            <a:r>
              <a:rPr lang="en-US" b="1" dirty="0" err="1" smtClean="0"/>
              <a:t>Kumaragupta</a:t>
            </a:r>
            <a:r>
              <a:rPr lang="en-US" b="1" dirty="0" smtClean="0"/>
              <a:t> I in the 5th century CE</a:t>
            </a:r>
            <a:r>
              <a:rPr lang="en-US" dirty="0" smtClean="0"/>
              <a:t>. It continued to develop under later rulers, especially the </a:t>
            </a:r>
            <a:r>
              <a:rPr lang="en-US" b="1" dirty="0" err="1" smtClean="0"/>
              <a:t>Harsha</a:t>
            </a:r>
            <a:r>
              <a:rPr lang="en-US" dirty="0" smtClean="0"/>
              <a:t> and </a:t>
            </a:r>
            <a:r>
              <a:rPr lang="en-US" b="1" dirty="0" smtClean="0"/>
              <a:t>Pala</a:t>
            </a:r>
            <a:r>
              <a:rPr lang="en-US" dirty="0" smtClean="0"/>
              <a:t> </a:t>
            </a:r>
            <a:r>
              <a:rPr lang="en-US" dirty="0" err="1" smtClean="0"/>
              <a:t>dynasties.</a:t>
            </a:r>
            <a:r>
              <a:rPr dirty="0" err="1" smtClean="0"/>
              <a:t>Received</a:t>
            </a:r>
            <a:r>
              <a:rPr dirty="0" smtClean="0"/>
              <a:t> </a:t>
            </a:r>
            <a:r>
              <a:rPr dirty="0"/>
              <a:t>patronage from Gupta and later Pala rulers.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Attracted students and scholars from different parts of Asia.</a:t>
            </a:r>
          </a:p>
          <a:p>
            <a:pPr>
              <a:lnSpc>
                <a:spcPct val="150000"/>
              </a:lnSpc>
              <a:defRPr sz="2200"/>
            </a:pPr>
            <a:r>
              <a:rPr lang="en-US" b="1" dirty="0" err="1" smtClean="0"/>
              <a:t>Xuanzang</a:t>
            </a:r>
            <a:r>
              <a:rPr lang="en-US" b="1" dirty="0" smtClean="0"/>
              <a:t> (</a:t>
            </a:r>
            <a:r>
              <a:rPr lang="en-US" b="1" dirty="0" err="1" smtClean="0"/>
              <a:t>Hiuen</a:t>
            </a:r>
            <a:r>
              <a:rPr lang="en-US" b="1" dirty="0" smtClean="0"/>
              <a:t> Tsang)</a:t>
            </a:r>
            <a:r>
              <a:rPr lang="en-US" dirty="0" smtClean="0"/>
              <a:t> – Chinese Buddhist scholar and </a:t>
            </a:r>
            <a:r>
              <a:rPr lang="en-US" dirty="0" err="1" smtClean="0"/>
              <a:t>traveller</a:t>
            </a:r>
            <a:r>
              <a:rPr lang="en-US" dirty="0" smtClean="0"/>
              <a:t> </a:t>
            </a:r>
            <a:r>
              <a:rPr lang="en-US" b="1" dirty="0" err="1" smtClean="0"/>
              <a:t>Yijing</a:t>
            </a:r>
            <a:r>
              <a:rPr lang="en-US" b="1" dirty="0" smtClean="0"/>
              <a:t> (I-</a:t>
            </a:r>
            <a:r>
              <a:rPr lang="en-US" b="1" dirty="0" err="1" smtClean="0"/>
              <a:t>Tsing</a:t>
            </a:r>
            <a:r>
              <a:rPr lang="en-US" b="1" dirty="0" smtClean="0"/>
              <a:t>)</a:t>
            </a:r>
            <a:r>
              <a:rPr lang="en-US" dirty="0" smtClean="0"/>
              <a:t> – Chinese Buddhist monk and school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rPr dirty="0"/>
              <a:t>Nalanda: Institutional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2200"/>
            </a:pPr>
            <a:r>
              <a:rPr dirty="0"/>
              <a:t>Large residential monastic educational institution.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Students and teachers lived within the monastery complex.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Had </a:t>
            </a:r>
            <a:r>
              <a:rPr dirty="0" err="1"/>
              <a:t>organised</a:t>
            </a:r>
            <a:r>
              <a:rPr dirty="0"/>
              <a:t> monastic administration and academic leadership.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Admission was selective and intellectual preparation was expected.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Famous library complex traditionally associated with </a:t>
            </a:r>
            <a:r>
              <a:rPr dirty="0" err="1"/>
              <a:t>Ratnasagara</a:t>
            </a:r>
            <a:r>
              <a:rPr dirty="0"/>
              <a:t>, </a:t>
            </a:r>
            <a:r>
              <a:rPr dirty="0" err="1"/>
              <a:t>Ratnodadhi</a:t>
            </a:r>
            <a:r>
              <a:rPr dirty="0"/>
              <a:t> and </a:t>
            </a:r>
            <a:r>
              <a:rPr dirty="0" err="1"/>
              <a:t>Ratnaranjaka</a:t>
            </a:r>
            <a:r>
              <a:rPr dirty="0"/>
              <a:t>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Supported through royal patronage, donations and grants.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rPr dirty="0"/>
              <a:t>Nalanda: Curriculum &amp; Pedagogy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rPr dirty="0"/>
              <a:t>Subjects included Buddhist philosophy, logic, grammar, medicine, mathematics, astronomy and literature.</a:t>
            </a:r>
          </a:p>
          <a:p>
            <a:pPr>
              <a:defRPr sz="2200"/>
            </a:pPr>
            <a:r>
              <a:rPr dirty="0"/>
              <a:t>Teaching included lectures, debate, discussion and textual study.</a:t>
            </a:r>
          </a:p>
          <a:p>
            <a:pPr>
              <a:defRPr sz="2200"/>
            </a:pPr>
            <a:r>
              <a:rPr dirty="0"/>
              <a:t>Intellectual debate was an important part of advanced learning.</a:t>
            </a:r>
          </a:p>
          <a:p>
            <a:pPr>
              <a:defRPr sz="2200"/>
            </a:pPr>
            <a:r>
              <a:rPr dirty="0"/>
              <a:t>Teacher–student interaction remained central within an </a:t>
            </a:r>
            <a:r>
              <a:rPr dirty="0" err="1"/>
              <a:t>organised</a:t>
            </a:r>
            <a:r>
              <a:rPr dirty="0"/>
              <a:t> residential system.</a:t>
            </a:r>
          </a:p>
          <a:p>
            <a:pPr>
              <a:defRPr sz="2200"/>
            </a:pPr>
            <a:r>
              <a:rPr dirty="0"/>
              <a:t>Nalanda combined religious education with broader scholarly studies</a:t>
            </a:r>
            <a:r>
              <a:rPr dirty="0" smtClean="0"/>
              <a:t>.</a:t>
            </a:r>
            <a:endParaRPr lang="en-US" dirty="0" smtClean="0"/>
          </a:p>
          <a:p>
            <a:pPr>
              <a:defRPr sz="2200"/>
            </a:pPr>
            <a:r>
              <a:rPr lang="en-US" b="1" dirty="0" smtClean="0"/>
              <a:t>Teacher → Lecture &amp; Explanation → Student Questioning → Debate → Discussion → Critical Reasoning → Mastery</a:t>
            </a:r>
            <a:endParaRPr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2647" y="363531"/>
            <a:ext cx="83065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/>
            </a:pPr>
            <a:r>
              <a:rPr dirty="0"/>
              <a:t>Key Features of Nalanda's Education System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60449" y="1416204"/>
          <a:ext cx="9567746" cy="4448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7067"/>
                <a:gridCol w="6760679"/>
              </a:tblGrid>
              <a:tr h="584382">
                <a:tc>
                  <a:txBody>
                    <a:bodyPr/>
                    <a:lstStyle/>
                    <a:p>
                      <a:pPr algn="l">
                        <a:defRPr sz="1700" b="1"/>
                      </a:pPr>
                      <a:r>
                        <a:rPr dirty="0"/>
                        <a:t>Feature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l">
                        <a:defRPr sz="1700" b="1"/>
                      </a:pPr>
                      <a:r>
                        <a:rPr dirty="0"/>
                        <a:t>Description</a:t>
                      </a:r>
                    </a:p>
                  </a:txBody>
                  <a:tcPr marL="109728" marR="109728" marT="54864" marB="54864"/>
                </a:tc>
              </a:tr>
              <a:tr h="548420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Residential Education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Students and teachers lived within the institution.</a:t>
                      </a:r>
                    </a:p>
                  </a:txBody>
                  <a:tcPr marL="109728" marR="109728" marT="54864" marB="54864"/>
                </a:tc>
              </a:tr>
              <a:tr h="548420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International Centre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Students came from China, Korea, Tibet, Central Asia and Southeast Asia.</a:t>
                      </a:r>
                    </a:p>
                  </a:txBody>
                  <a:tcPr marL="109728" marR="109728" marT="54864" marB="54864"/>
                </a:tc>
              </a:tr>
              <a:tr h="573766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Teacher–Student Relationship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Close interaction between teachers and students was an important feature.</a:t>
                      </a:r>
                    </a:p>
                  </a:txBody>
                  <a:tcPr marL="109728" marR="109728" marT="54864" marB="54864"/>
                </a:tc>
              </a:tr>
              <a:tr h="548420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Disciplined Life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Students followed institutional rules and a disciplined daily routine.</a:t>
                      </a:r>
                    </a:p>
                  </a:txBody>
                  <a:tcPr marL="109728" marR="109728" marT="54864" marB="54864"/>
                </a:tc>
              </a:tr>
              <a:tr h="548420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Debate and Discussion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Learning involved discussion, debate, questioning and reasoning.</a:t>
                      </a:r>
                    </a:p>
                  </a:txBody>
                  <a:tcPr marL="109728" marR="109728" marT="54864" marB="54864"/>
                </a:tc>
              </a:tr>
              <a:tr h="548420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rPr dirty="0"/>
                        <a:t>Libraries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rPr dirty="0"/>
                        <a:t>Nalanda had extensive collections of manuscripts and scholarly works.</a:t>
                      </a:r>
                    </a:p>
                  </a:txBody>
                  <a:tcPr marL="109728" marR="109728" marT="54864" marB="54864"/>
                </a:tc>
              </a:tr>
              <a:tr h="548420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Admission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rPr dirty="0"/>
                        <a:t>Admission was selective and students were expected to demonstrate intellectual ability.</a:t>
                      </a:r>
                    </a:p>
                  </a:txBody>
                  <a:tcPr marL="109728" marR="109728" marT="54864" marB="54864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t>Vikramshila: Historical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2200"/>
            </a:pPr>
            <a:r>
              <a:rPr dirty="0"/>
              <a:t>Located in present-day Bihar, India.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Established by Pala ruler </a:t>
            </a:r>
            <a:r>
              <a:rPr b="1" dirty="0" err="1"/>
              <a:t>Dharmapala</a:t>
            </a:r>
            <a:r>
              <a:rPr dirty="0"/>
              <a:t>, probably in the late 8th or early 9th century CE.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Developed into a major centre of advanced </a:t>
            </a:r>
            <a:r>
              <a:rPr b="1" dirty="0"/>
              <a:t>Buddhist learning.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Maintained strong connections with </a:t>
            </a:r>
            <a:r>
              <a:rPr b="1" dirty="0"/>
              <a:t>Tibet and wider Buddhist scholarship</a:t>
            </a:r>
            <a:r>
              <a:rPr dirty="0"/>
              <a:t>.</a:t>
            </a:r>
          </a:p>
          <a:p>
            <a:pPr>
              <a:lnSpc>
                <a:spcPct val="150000"/>
              </a:lnSpc>
              <a:defRPr sz="2200"/>
            </a:pPr>
            <a:r>
              <a:rPr b="1" dirty="0" err="1"/>
              <a:t>Atisha</a:t>
            </a:r>
            <a:r>
              <a:rPr b="1" dirty="0"/>
              <a:t> </a:t>
            </a:r>
            <a:r>
              <a:rPr b="1" dirty="0" err="1"/>
              <a:t>Dipankara</a:t>
            </a:r>
            <a:r>
              <a:rPr b="1" dirty="0"/>
              <a:t> </a:t>
            </a:r>
            <a:r>
              <a:rPr dirty="0"/>
              <a:t>was one of the famous scholars associated with </a:t>
            </a:r>
            <a:r>
              <a:rPr dirty="0" err="1"/>
              <a:t>Vikramshila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t>Vikramshila: Institutional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rPr dirty="0" err="1"/>
              <a:t>Organised</a:t>
            </a:r>
            <a:r>
              <a:rPr dirty="0"/>
              <a:t> as a large residential </a:t>
            </a:r>
            <a:r>
              <a:rPr b="1" dirty="0"/>
              <a:t>Buddhist monastery</a:t>
            </a:r>
            <a:r>
              <a:rPr dirty="0"/>
              <a:t>.</a:t>
            </a:r>
          </a:p>
          <a:p>
            <a:pPr>
              <a:defRPr sz="2200"/>
            </a:pPr>
            <a:r>
              <a:rPr dirty="0"/>
              <a:t>Traditional accounts describe </a:t>
            </a:r>
            <a:r>
              <a:rPr lang="en-US" dirty="0" err="1" smtClean="0"/>
              <a:t>Vikramshila</a:t>
            </a:r>
            <a:endParaRPr dirty="0"/>
          </a:p>
          <a:p>
            <a:pPr>
              <a:defRPr sz="2200"/>
            </a:pPr>
            <a:r>
              <a:rPr lang="en-US" dirty="0" smtClean="0"/>
              <a:t>The Six-Gate System was a mechanism through which </a:t>
            </a:r>
            <a:r>
              <a:rPr lang="en-US" dirty="0" err="1" smtClean="0"/>
              <a:t>Vikramashila</a:t>
            </a:r>
            <a:r>
              <a:rPr lang="en-US" dirty="0" smtClean="0"/>
              <a:t> maintained academic standards by placing eminent scholars at its gates who could examine students and scholars through questioning and debate.</a:t>
            </a:r>
            <a:endParaRPr dirty="0"/>
          </a:p>
          <a:p>
            <a:pPr>
              <a:defRPr sz="2200"/>
            </a:pPr>
            <a:r>
              <a:rPr dirty="0"/>
              <a:t>Teachers and students lived within the monastic complex.</a:t>
            </a:r>
          </a:p>
          <a:p>
            <a:pPr>
              <a:defRPr sz="2200"/>
            </a:pPr>
            <a:r>
              <a:rPr dirty="0"/>
              <a:t>Supported by Pala royal patronage.</a:t>
            </a:r>
          </a:p>
          <a:p>
            <a:pPr>
              <a:defRPr sz="2200"/>
            </a:pPr>
            <a:r>
              <a:rPr dirty="0"/>
              <a:t>Strong emphasis on advanced Buddhist philosophy and scholarship.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t>Vikramshila: Curriculum &amp; Pedagogy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2200"/>
            </a:pPr>
            <a:r>
              <a:rPr dirty="0"/>
              <a:t>Major areas: </a:t>
            </a:r>
            <a:r>
              <a:rPr b="1" dirty="0"/>
              <a:t>Buddhist philosophy, logic, grammar, metaphysics and tantric Buddhism.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Teaching involved </a:t>
            </a:r>
            <a:r>
              <a:rPr b="1" dirty="0"/>
              <a:t>textual study, explanation, discussion and debate.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Advanced scholarship and teacher-guided study were important.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International intellectual exchange, especially with Tibet, was significant.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t>Comparative Institutional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2200"/>
            </a:pPr>
            <a:r>
              <a:rPr dirty="0"/>
              <a:t>Takshashila: </a:t>
            </a:r>
            <a:r>
              <a:rPr dirty="0" err="1"/>
              <a:t>decentralised</a:t>
            </a:r>
            <a:r>
              <a:rPr dirty="0"/>
              <a:t>, teacher-</a:t>
            </a:r>
            <a:r>
              <a:rPr dirty="0" err="1"/>
              <a:t>centred</a:t>
            </a:r>
            <a:r>
              <a:rPr dirty="0"/>
              <a:t> and school-based.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Nalanda: large, residential and institutionally </a:t>
            </a:r>
            <a:r>
              <a:rPr dirty="0" err="1"/>
              <a:t>organised</a:t>
            </a:r>
            <a:r>
              <a:rPr dirty="0"/>
              <a:t> monastic university.</a:t>
            </a:r>
          </a:p>
          <a:p>
            <a:pPr>
              <a:lnSpc>
                <a:spcPct val="150000"/>
              </a:lnSpc>
              <a:defRPr sz="2200"/>
            </a:pPr>
            <a:r>
              <a:rPr dirty="0" err="1"/>
              <a:t>Vikramshila</a:t>
            </a:r>
            <a:r>
              <a:rPr dirty="0"/>
              <a:t>: residential monastic institution with a structured academic and gate system.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All three </a:t>
            </a:r>
            <a:r>
              <a:rPr dirty="0" err="1"/>
              <a:t>emphasised</a:t>
            </a:r>
            <a:r>
              <a:rPr dirty="0"/>
              <a:t> teacher–student interaction and scholarly learning.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Their institutional forms changed according to historical and religious contexts.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000"/>
            </a:pPr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 sz="2200"/>
            </a:pPr>
            <a:r>
              <a:rPr dirty="0"/>
              <a:t>Takshashila, Nalanda and </a:t>
            </a:r>
            <a:r>
              <a:rPr lang="en-US" dirty="0" smtClean="0"/>
              <a:t> </a:t>
            </a:r>
            <a:r>
              <a:rPr dirty="0" err="1" smtClean="0"/>
              <a:t>Vikramshila</a:t>
            </a:r>
            <a:r>
              <a:rPr dirty="0" smtClean="0"/>
              <a:t> </a:t>
            </a:r>
            <a:r>
              <a:rPr dirty="0"/>
              <a:t>represent important traditions of higher learning in ancient India.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They demonstrate different models of institutional </a:t>
            </a:r>
            <a:r>
              <a:rPr dirty="0" err="1"/>
              <a:t>organisation</a:t>
            </a:r>
            <a:r>
              <a:rPr dirty="0"/>
              <a:t> and pedagogy.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Takshashila highlights the teacher-</a:t>
            </a:r>
            <a:r>
              <a:rPr dirty="0" err="1"/>
              <a:t>centred</a:t>
            </a:r>
            <a:r>
              <a:rPr dirty="0"/>
              <a:t> model.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Nalanda and </a:t>
            </a:r>
            <a:r>
              <a:rPr dirty="0" err="1"/>
              <a:t>Vikramshila</a:t>
            </a:r>
            <a:r>
              <a:rPr dirty="0"/>
              <a:t> demonstrate large-scale residential monastic education.</a:t>
            </a:r>
          </a:p>
          <a:p>
            <a:pPr>
              <a:lnSpc>
                <a:spcPct val="150000"/>
              </a:lnSpc>
              <a:defRPr sz="2200"/>
            </a:pPr>
            <a:r>
              <a:rPr dirty="0"/>
              <a:t>Their legacy remains important for understanding the history of education in South Asia.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202</TotalTime>
  <Words>1111</Words>
  <Application>Microsoft Office PowerPoint</Application>
  <PresentationFormat>Custom</PresentationFormat>
  <Paragraphs>146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Solstice</vt:lpstr>
      <vt:lpstr>Pedagogy and Ancient Universities: Gurukul System and Guru Shishya Parampara, Institutional Structure of Nalanda, Takshashila &amp; Vikramshila </vt:lpstr>
      <vt:lpstr>Slide 2</vt:lpstr>
      <vt:lpstr> </vt:lpstr>
      <vt:lpstr>Slide 4</vt:lpstr>
      <vt:lpstr>Oral Teaching Techniques</vt:lpstr>
      <vt:lpstr>Ancient Indian Centres of Higher Learning</vt:lpstr>
      <vt:lpstr>Introduction</vt:lpstr>
      <vt:lpstr>Takshashila (Taxila): Historical Background</vt:lpstr>
      <vt:lpstr>Takshashila: Institutional Structure</vt:lpstr>
      <vt:lpstr>Takshashila: Curriculum &amp; Pedagogy</vt:lpstr>
      <vt:lpstr>Nalanda: Historical Background</vt:lpstr>
      <vt:lpstr>Nalanda: Institutional Structure</vt:lpstr>
      <vt:lpstr>Nalanda: Curriculum &amp; Pedagogy</vt:lpstr>
      <vt:lpstr>Slide 14</vt:lpstr>
      <vt:lpstr>Vikramshila: Historical Background</vt:lpstr>
      <vt:lpstr>Vikramshila: Institutional Structure</vt:lpstr>
      <vt:lpstr>Vikramshila: Curriculum &amp; Pedagogy</vt:lpstr>
      <vt:lpstr>Comparative Institutional Structure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Pedagogy and Ancient Universities: Gurukul System and Guru Shishya Parampara, Institutional Structure of Nalanda, Takshashila &amp; Vikramshila</dc:title>
  <dc:creator>Debutpal Bora</dc:creator>
  <cp:lastModifiedBy>Hp</cp:lastModifiedBy>
  <cp:revision>20</cp:revision>
  <dcterms:created xsi:type="dcterms:W3CDTF">2026-08-24T07:04:36Z</dcterms:created>
  <dcterms:modified xsi:type="dcterms:W3CDTF">2026-09-10T04:58:42Z</dcterms:modified>
</cp:coreProperties>
</file>